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1" r:id="rId3"/>
    <p:sldId id="298" r:id="rId4"/>
    <p:sldId id="300" r:id="rId5"/>
    <p:sldId id="302" r:id="rId6"/>
    <p:sldId id="304" r:id="rId7"/>
    <p:sldId id="272" r:id="rId8"/>
    <p:sldId id="338" r:id="rId9"/>
    <p:sldId id="334" r:id="rId10"/>
    <p:sldId id="310" r:id="rId11"/>
    <p:sldId id="331" r:id="rId12"/>
    <p:sldId id="307" r:id="rId13"/>
    <p:sldId id="30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2812"/>
  </p:normalViewPr>
  <p:slideViewPr>
    <p:cSldViewPr snapToGrid="0" snapToObjects="1">
      <p:cViewPr varScale="1">
        <p:scale>
          <a:sx n="73" d="100"/>
          <a:sy n="73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A18F4-05D3-F546-8D8B-1C175341456F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DD1C-940F-8040-A240-C439121C94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84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0.00 tot 3.40</a:t>
            </a:r>
          </a:p>
          <a:p>
            <a:r>
              <a:rPr lang="nl-NL" dirty="0" smtClean="0"/>
              <a:t>8.45 – 12.00</a:t>
            </a:r>
          </a:p>
          <a:p>
            <a:r>
              <a:rPr lang="nl-NL" dirty="0" smtClean="0"/>
              <a:t>16.56 – 20.00</a:t>
            </a:r>
          </a:p>
          <a:p>
            <a:r>
              <a:rPr lang="nl-NL" dirty="0" smtClean="0"/>
              <a:t>22.15 –</a:t>
            </a:r>
          </a:p>
          <a:p>
            <a:r>
              <a:rPr lang="nl-NL" dirty="0" smtClean="0"/>
              <a:t>28.45 – 36.20</a:t>
            </a:r>
          </a:p>
          <a:p>
            <a:r>
              <a:rPr lang="nl-NL" dirty="0" smtClean="0"/>
              <a:t>37.20</a:t>
            </a:r>
          </a:p>
          <a:p>
            <a:r>
              <a:rPr lang="nl-NL" smtClean="0"/>
              <a:t>43.00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DD1C-940F-8040-A240-C439121C947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28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p3ArnGRJlt4&amp;feature=watch_response" TargetMode="Externa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eb.avrotros.nl/detiendevantijl/player/AVRO_1647875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l.youtube.com/watch?v=bQ0L24YbGGI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_7ndqgwxcM&amp;list=PL5584E42226629311" TargetMode="Externa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l.wikipedia.org/wiki/Prehistorie" TargetMode="External"/><Relationship Id="rId3" Type="http://schemas.openxmlformats.org/officeDocument/2006/relationships/hyperlink" Target="https://nl.wikipedia.org/wiki/Zonneg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Ontstaan Moderne Dans</a:t>
            </a:r>
            <a:endParaRPr lang="nl-NL" dirty="0"/>
          </a:p>
        </p:txBody>
      </p:sp>
      <p:pic>
        <p:nvPicPr>
          <p:cNvPr id="4" name="Tijdelijke aanduiding voor inhoud 3" descr="process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r="4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82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87350"/>
            <a:ext cx="7772400" cy="6840538"/>
          </a:xfrm>
        </p:spPr>
        <p:txBody>
          <a:bodyPr/>
          <a:lstStyle/>
          <a:p>
            <a:pPr eaLnBrk="1" hangingPunct="1"/>
            <a:r>
              <a:rPr lang="nl-NL" sz="2000" b="1" dirty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nl-NL" sz="2000" b="1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nl-NL" sz="2000" b="1" dirty="0" smtClean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nl-NL" sz="2000" b="1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nl-NL" sz="2000" b="1" dirty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nl-NL" sz="2000" b="1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nl-NL" sz="2000" b="1" dirty="0" smtClean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nl-NL" sz="2000" b="1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nl-NL" sz="2000" b="1" dirty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nl-NL" sz="2000" b="1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nl-NL" sz="2000" b="1" dirty="0" smtClean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nl-NL" sz="2000" b="1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nl-NL" sz="2000" b="1" dirty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nl-NL" sz="2000" b="1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nl-NL" sz="2000" b="1" dirty="0" smtClean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nl-NL" sz="2000" b="1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nl-NL" sz="2000" b="1" dirty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nl-NL" sz="2000" b="1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nl-NL" sz="2800" b="1" dirty="0" smtClean="0">
                <a:latin typeface="+mn-lt"/>
                <a:ea typeface="ＭＳ Ｐゴシック" charset="0"/>
                <a:cs typeface="ＭＳ Ｐゴシック" charset="0"/>
              </a:rPr>
              <a:t>Le </a:t>
            </a:r>
            <a:r>
              <a:rPr lang="nl-NL" sz="2800" b="1" dirty="0" err="1">
                <a:latin typeface="+mn-lt"/>
                <a:ea typeface="ＭＳ Ｐゴシック" charset="0"/>
                <a:cs typeface="ＭＳ Ｐゴシック" charset="0"/>
              </a:rPr>
              <a:t>Sacre</a:t>
            </a:r>
            <a:r>
              <a:rPr lang="nl-NL" sz="2800" b="1" dirty="0">
                <a:latin typeface="+mn-lt"/>
                <a:ea typeface="ＭＳ Ｐゴシック" charset="0"/>
                <a:cs typeface="ＭＳ Ｐゴシック" charset="0"/>
              </a:rPr>
              <a:t> de </a:t>
            </a:r>
            <a:r>
              <a:rPr lang="nl-NL" sz="2800" b="1" dirty="0" err="1">
                <a:latin typeface="+mn-lt"/>
                <a:ea typeface="ＭＳ Ｐゴシック" charset="0"/>
                <a:cs typeface="ＭＳ Ｐゴシック" charset="0"/>
              </a:rPr>
              <a:t>Printemps</a:t>
            </a:r>
            <a:r>
              <a:rPr lang="nl-NL" sz="2800" b="1" dirty="0">
                <a:latin typeface="+mn-lt"/>
                <a:ea typeface="ＭＳ Ｐゴシック" charset="0"/>
                <a:cs typeface="ＭＳ Ｐゴシック" charset="0"/>
              </a:rPr>
              <a:t> (1913)</a:t>
            </a:r>
            <a:r>
              <a:rPr lang="nl-NL" sz="2000" b="1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nl-NL" sz="2000" dirty="0">
                <a:latin typeface="+mn-lt"/>
                <a:ea typeface="ＭＳ Ｐゴシック" charset="0"/>
                <a:cs typeface="ＭＳ Ｐゴシック" charset="0"/>
              </a:rPr>
              <a:t>van </a:t>
            </a:r>
            <a:r>
              <a:rPr lang="nl-NL" sz="2000" b="1" dirty="0" err="1">
                <a:latin typeface="+mn-lt"/>
                <a:ea typeface="ＭＳ Ｐゴシック" charset="0"/>
                <a:cs typeface="ＭＳ Ｐゴシック" charset="0"/>
              </a:rPr>
              <a:t>Strawinsky</a:t>
            </a:r>
            <a:r>
              <a:rPr lang="nl-NL" sz="2000" b="1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nl-NL" sz="2000" dirty="0">
                <a:latin typeface="+mn-lt"/>
                <a:ea typeface="ＭＳ Ｐゴシック" charset="0"/>
                <a:cs typeface="ＭＳ Ｐゴシック" charset="0"/>
              </a:rPr>
              <a:t>(componist)</a:t>
            </a:r>
            <a:br>
              <a:rPr lang="nl-NL" sz="20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nl-NL" sz="2000" dirty="0" smtClean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nl-NL" sz="20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nl-NL" sz="2000" dirty="0" smtClean="0">
                <a:latin typeface="+mn-lt"/>
                <a:ea typeface="ＭＳ Ｐゴシック" charset="0"/>
                <a:cs typeface="ＭＳ Ｐゴシック" charset="0"/>
              </a:rPr>
              <a:t>*</a:t>
            </a:r>
            <a:r>
              <a:rPr lang="nl-NL" sz="2000" dirty="0">
                <a:latin typeface="+mn-lt"/>
                <a:ea typeface="ＭＳ Ｐゴシック" charset="0"/>
                <a:cs typeface="ＭＳ Ｐゴシック" charset="0"/>
              </a:rPr>
              <a:t>Muziek: ingewikkeld, uitbarsting klanken en ritmische structuren</a:t>
            </a:r>
            <a:br>
              <a:rPr lang="nl-NL" sz="20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nl-NL" sz="2000" dirty="0" smtClean="0">
                <a:latin typeface="+mn-lt"/>
                <a:ea typeface="ＭＳ Ｐゴシック" charset="0"/>
                <a:cs typeface="ＭＳ Ｐゴシック" charset="0"/>
              </a:rPr>
              <a:t>*Instrumentencombinaties die opvallen</a:t>
            </a:r>
            <a:br>
              <a:rPr lang="nl-NL" sz="20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nl-NL" sz="2000" dirty="0" smtClean="0">
                <a:latin typeface="+mn-lt"/>
                <a:ea typeface="ＭＳ Ｐゴシック" charset="0"/>
                <a:cs typeface="ＭＳ Ｐゴシック" charset="0"/>
              </a:rPr>
              <a:t>*Ritme is belangrijker dan melodie: vernieuwend!</a:t>
            </a:r>
            <a:br>
              <a:rPr lang="nl-NL" sz="20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nl-NL" sz="2000" dirty="0" smtClean="0">
                <a:latin typeface="+mn-lt"/>
                <a:ea typeface="ＭＳ Ｐゴシック" charset="0"/>
                <a:cs typeface="ＭＳ Ｐゴシック" charset="0"/>
              </a:rPr>
              <a:t>*</a:t>
            </a:r>
            <a:r>
              <a:rPr lang="nl-NL" sz="1600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nl-NL" sz="2000" dirty="0">
                <a:latin typeface="+mn-lt"/>
                <a:ea typeface="ＭＳ Ｐゴシック" charset="0"/>
                <a:cs typeface="ＭＳ Ｐゴシック" charset="0"/>
              </a:rPr>
              <a:t>Première: GROOT SCHANDAAL </a:t>
            </a:r>
            <a:br>
              <a:rPr lang="nl-NL" sz="20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nl-NL" sz="2000" dirty="0">
                <a:latin typeface="+mn-lt"/>
                <a:ea typeface="ＭＳ Ｐゴシック" charset="0"/>
                <a:cs typeface="ＭＳ Ｐゴシック" charset="0"/>
              </a:rPr>
              <a:t>dirigent legt vanwege onrust in de zaal orkest stil </a:t>
            </a:r>
            <a:r>
              <a:rPr lang="nl-NL" sz="1600" dirty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nl-NL" sz="1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nl-NL" sz="1800" dirty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http://www.youtube.com/watch?v=p3ArnGRJlt4&amp;feature=watch_response</a:t>
            </a: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0"/>
            <a:ext cx="5486400" cy="259383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http://web.avrotros.nl/detiendevantijl/player/AVRO_1647875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7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b="1">
                <a:latin typeface="Comic Sans MS" charset="0"/>
                <a:ea typeface="ＭＳ Ｐゴシック" charset="0"/>
                <a:cs typeface="ＭＳ Ｐゴシック" charset="0"/>
              </a:rPr>
              <a:t>DANS van de SACRE</a:t>
            </a:r>
            <a:r>
              <a:rPr lang="en-US" b="1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b="1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b="1">
                <a:latin typeface="Comic Sans MS" charset="0"/>
                <a:ea typeface="ＭＳ Ｐゴシック" charset="0"/>
                <a:cs typeface="ＭＳ Ｐゴシック" charset="0"/>
              </a:rPr>
              <a:t>rituele oerdans</a:t>
            </a:r>
            <a:endParaRPr lang="nl-NL" b="1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err="1">
                <a:latin typeface="Comic Sans MS" charset="0"/>
                <a:ea typeface="ＭＳ Ｐゴシック" charset="0"/>
                <a:cs typeface="ＭＳ Ｐゴシック" charset="0"/>
              </a:rPr>
              <a:t>Vernieuwingen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omic Sans MS" charset="0"/>
                <a:ea typeface="ＭＳ Ｐゴシック" charset="0"/>
                <a:cs typeface="ＭＳ Ｐゴシック" charset="0"/>
              </a:rPr>
              <a:t>t.o.v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ballet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dirty="0">
                <a:latin typeface="Comic Sans MS" charset="0"/>
                <a:ea typeface="ＭＳ Ｐゴシック" charset="0"/>
                <a:cs typeface="ＭＳ Ｐゴシック" charset="0"/>
              </a:rPr>
              <a:t>stampen met </a:t>
            </a:r>
            <a:r>
              <a:rPr lang="nl-NL" u="sng" dirty="0">
                <a:latin typeface="Comic Sans MS" charset="0"/>
                <a:ea typeface="ＭＳ Ｐゴシック" charset="0"/>
                <a:cs typeface="ＭＳ Ｐゴシック" charset="0"/>
              </a:rPr>
              <a:t>blote voeten</a:t>
            </a:r>
            <a:endParaRPr lang="en-US" u="sng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u="sng" dirty="0">
                <a:latin typeface="Comic Sans MS" charset="0"/>
                <a:ea typeface="ＭＳ Ｐゴシック" charset="0"/>
                <a:cs typeface="ＭＳ Ｐゴシック" charset="0"/>
              </a:rPr>
              <a:t>zwaartekracht</a:t>
            </a:r>
            <a:r>
              <a:rPr lang="nl-NL" dirty="0">
                <a:latin typeface="Comic Sans MS" charset="0"/>
                <a:ea typeface="ＭＳ Ｐゴシック" charset="0"/>
                <a:cs typeface="ＭＳ Ｐゴシック" charset="0"/>
              </a:rPr>
              <a:t> neemt plaats in van gewichtloosheid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dirty="0">
                <a:latin typeface="Comic Sans MS" charset="0"/>
                <a:ea typeface="ＭＳ Ｐゴシック" charset="0"/>
                <a:cs typeface="ＭＳ Ｐゴシック" charset="0"/>
              </a:rPr>
              <a:t>geen </a:t>
            </a:r>
            <a:r>
              <a:rPr lang="nl-NL" u="sng" dirty="0">
                <a:latin typeface="Comic Sans MS" charset="0"/>
                <a:ea typeface="ＭＳ Ｐゴシック" charset="0"/>
                <a:cs typeface="ＭＳ Ｐゴシック" charset="0"/>
              </a:rPr>
              <a:t>klassieke basisposities </a:t>
            </a:r>
            <a:r>
              <a:rPr lang="nl-NL" dirty="0">
                <a:latin typeface="Comic Sans MS" charset="0"/>
                <a:ea typeface="ＭＳ Ｐゴシック" charset="0"/>
                <a:cs typeface="ＭＳ Ｐゴシック" charset="0"/>
              </a:rPr>
              <a:t>meer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dirty="0">
                <a:latin typeface="Comic Sans MS" charset="0"/>
                <a:ea typeface="ＭＳ Ｐゴシック" charset="0"/>
                <a:cs typeface="ＭＳ Ｐゴシック" charset="0"/>
              </a:rPr>
              <a:t>kleding steeds </a:t>
            </a:r>
            <a:r>
              <a:rPr lang="nl-NL" u="sng" dirty="0">
                <a:latin typeface="Comic Sans MS" charset="0"/>
                <a:ea typeface="ＭＳ Ｐゴシック" charset="0"/>
                <a:cs typeface="ＭＳ Ｐゴシック" charset="0"/>
              </a:rPr>
              <a:t>losser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Moderne dans</a:t>
            </a:r>
            <a:endParaRPr lang="nl-NL" dirty="0"/>
          </a:p>
        </p:txBody>
      </p:sp>
      <p:pic>
        <p:nvPicPr>
          <p:cNvPr id="4" name="Tijdelijke aanduiding voor inhoud 3" descr="joffrey-le-sac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2134327"/>
            <a:ext cx="6573876" cy="3991836"/>
          </a:xfrm>
        </p:spPr>
      </p:pic>
      <p:pic>
        <p:nvPicPr>
          <p:cNvPr id="5" name="Afbeelding 4" descr="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93" y="1417638"/>
            <a:ext cx="2271107" cy="15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Henri Matisse – La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Danse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(1909)</a:t>
            </a:r>
            <a:endParaRPr lang="nl-NL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Eerst klassiek ballet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nl-NL" sz="2000" dirty="0">
                <a:ea typeface="ＭＳ Ｐゴシック" charset="0"/>
                <a:cs typeface="ＭＳ Ｐゴシック" charset="0"/>
              </a:rPr>
              <a:t>Academische ballet</a:t>
            </a:r>
          </a:p>
          <a:p>
            <a:pPr>
              <a:lnSpc>
                <a:spcPct val="90000"/>
              </a:lnSpc>
              <a:buFont typeface="Wingdings" charset="0"/>
              <a:buChar char="n"/>
            </a:pPr>
            <a:endParaRPr lang="nl-NL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Char char="n"/>
            </a:pPr>
            <a:endParaRPr lang="nl-NL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Char char="n"/>
            </a:pPr>
            <a:r>
              <a:rPr lang="nl-NL" sz="2000" dirty="0">
                <a:ea typeface="ＭＳ Ｐゴシック" charset="0"/>
                <a:cs typeface="ＭＳ Ｐゴシック" charset="0"/>
              </a:rPr>
              <a:t>Oogt sierlijk</a:t>
            </a:r>
          </a:p>
          <a:p>
            <a:pPr>
              <a:lnSpc>
                <a:spcPct val="90000"/>
              </a:lnSpc>
              <a:buFont typeface="Wingdings" charset="0"/>
              <a:buChar char="n"/>
            </a:pPr>
            <a:r>
              <a:rPr lang="nl-NL" sz="2000" dirty="0">
                <a:ea typeface="ＭＳ Ｐゴシック" charset="0"/>
                <a:cs typeface="ＭＳ Ｐゴシック" charset="0"/>
              </a:rPr>
              <a:t>Suggereert gewichtloosheid en zweven</a:t>
            </a:r>
          </a:p>
          <a:p>
            <a:pPr>
              <a:lnSpc>
                <a:spcPct val="90000"/>
              </a:lnSpc>
              <a:buFont typeface="Wingdings" charset="0"/>
              <a:buChar char="n"/>
            </a:pPr>
            <a:r>
              <a:rPr lang="nl-NL" sz="2000" dirty="0">
                <a:ea typeface="ＭＳ Ｐゴシック" charset="0"/>
                <a:cs typeface="ＭＳ Ｐゴシック" charset="0"/>
              </a:rPr>
              <a:t>Sprookjesachtig</a:t>
            </a:r>
          </a:p>
          <a:p>
            <a:pPr>
              <a:lnSpc>
                <a:spcPct val="90000"/>
              </a:lnSpc>
              <a:buFont typeface="Wingdings" charset="0"/>
              <a:buChar char="n"/>
            </a:pPr>
            <a:r>
              <a:rPr lang="nl-NL" sz="2000" dirty="0">
                <a:ea typeface="ＭＳ Ｐゴシック" charset="0"/>
                <a:cs typeface="ＭＳ Ｐゴシック" charset="0"/>
              </a:rPr>
              <a:t>Gebaseerd op 5 posities</a:t>
            </a:r>
          </a:p>
          <a:p>
            <a:pPr>
              <a:lnSpc>
                <a:spcPct val="90000"/>
              </a:lnSpc>
              <a:buFont typeface="Wingdings" charset="0"/>
              <a:buChar char="n"/>
            </a:pPr>
            <a:r>
              <a:rPr lang="nl-NL" sz="2000" dirty="0">
                <a:ea typeface="ＭＳ Ｐゴシック" charset="0"/>
                <a:cs typeface="ＭＳ Ｐゴシック" charset="0"/>
              </a:rPr>
              <a:t>Jarenlange training en oefening</a:t>
            </a:r>
          </a:p>
          <a:p>
            <a:pPr>
              <a:lnSpc>
                <a:spcPct val="90000"/>
              </a:lnSpc>
              <a:buFont typeface="Wingdings" charset="0"/>
              <a:buChar char="n"/>
            </a:pPr>
            <a:r>
              <a:rPr lang="nl-NL" sz="2000" dirty="0">
                <a:ea typeface="ＭＳ Ｐゴシック" charset="0"/>
                <a:cs typeface="ＭＳ Ｐゴシック" charset="0"/>
              </a:rPr>
              <a:t>Spitzen en tutu</a:t>
            </a:r>
          </a:p>
          <a:p>
            <a:pPr>
              <a:lnSpc>
                <a:spcPct val="90000"/>
              </a:lnSpc>
              <a:buFont typeface="Wingdings" charset="0"/>
              <a:buChar char="n"/>
            </a:pPr>
            <a:r>
              <a:rPr lang="nl-NL" sz="2000" dirty="0">
                <a:ea typeface="ＭＳ Ｐゴシック" charset="0"/>
                <a:cs typeface="ＭＳ Ｐゴシック" charset="0"/>
              </a:rPr>
              <a:t>Grote rol voor </a:t>
            </a:r>
            <a:r>
              <a:rPr lang="ja-JP" altLang="nl-NL" sz="2000" dirty="0">
                <a:ea typeface="ＭＳ Ｐゴシック" charset="0"/>
                <a:cs typeface="ＭＳ Ｐゴシック" charset="0"/>
              </a:rPr>
              <a:t>“</a:t>
            </a:r>
            <a:r>
              <a:rPr lang="nl-NL" sz="2000" dirty="0">
                <a:ea typeface="ＭＳ Ｐゴシック" charset="0"/>
                <a:cs typeface="ＭＳ Ｐゴシック" charset="0"/>
              </a:rPr>
              <a:t>prima ballerina</a:t>
            </a:r>
            <a:r>
              <a:rPr lang="ja-JP" altLang="nl-NL" sz="2000" dirty="0">
                <a:ea typeface="ＭＳ Ｐゴシック" charset="0"/>
                <a:cs typeface="ＭＳ Ｐゴシック" charset="0"/>
              </a:rPr>
              <a:t>”</a:t>
            </a:r>
            <a:endParaRPr lang="nl-NL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Char char="n"/>
            </a:pPr>
            <a:r>
              <a:rPr lang="nl-NL" sz="2000" dirty="0">
                <a:ea typeface="ＭＳ Ｐゴシック" charset="0"/>
                <a:cs typeface="ＭＳ Ｐゴシック" charset="0"/>
              </a:rPr>
              <a:t>Kleine rol voor man</a:t>
            </a:r>
          </a:p>
          <a:p>
            <a:endParaRPr lang="nl-NL" sz="2000" dirty="0" smtClean="0"/>
          </a:p>
          <a:p>
            <a:r>
              <a:rPr lang="nl-NL" sz="2000" dirty="0">
                <a:latin typeface="Comic Sans MS" charset="0"/>
                <a:ea typeface="ＭＳ Ｐゴシック" charset="0"/>
                <a:cs typeface="ＭＳ Ｐゴシック" charset="0"/>
                <a:hlinkClick r:id="rId2"/>
              </a:rPr>
              <a:t>http://nl.youtube.com/watch?v=bQ0L24YbGGI</a:t>
            </a:r>
            <a:endParaRPr lang="nl-NL" sz="2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Picture 4" descr="Tut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0675" y="1417637"/>
            <a:ext cx="2016125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414541" y="4906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7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Pointes (Spitzen)</a:t>
            </a:r>
            <a:endParaRPr lang="en-US" dirty="0"/>
          </a:p>
        </p:txBody>
      </p:sp>
      <p:pic>
        <p:nvPicPr>
          <p:cNvPr id="4" name="Content Placeholder 3" descr="pointes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667" y="1172492"/>
            <a:ext cx="5374667" cy="5471218"/>
          </a:xfrm>
        </p:spPr>
      </p:pic>
    </p:spTree>
    <p:extLst>
      <p:ext uri="{BB962C8B-B14F-4D97-AF65-F5344CB8AC3E}">
        <p14:creationId xmlns:p14="http://schemas.microsoft.com/office/powerpoint/2010/main" val="35051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Zweefsprongen en liften</a:t>
            </a:r>
            <a:endParaRPr lang="en-US" dirty="0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3086115" cy="4637605"/>
          </a:xfrm>
        </p:spPr>
      </p:pic>
      <p:pic>
        <p:nvPicPr>
          <p:cNvPr id="5" name="Picture 4" descr="MariaRiccettoLiftFull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736"/>
            <a:ext cx="3219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Pas de deux </a:t>
            </a:r>
            <a:br>
              <a:rPr lang="nl-NL" dirty="0" smtClean="0"/>
            </a:br>
            <a:r>
              <a:rPr lang="nl-NL" sz="2200" dirty="0" smtClean="0"/>
              <a:t>Man en vrouw dansen samen</a:t>
            </a:r>
            <a:endParaRPr lang="en-US" sz="2200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928802"/>
            <a:ext cx="4210176" cy="4421645"/>
          </a:xfrm>
        </p:spPr>
      </p:pic>
      <p:pic>
        <p:nvPicPr>
          <p:cNvPr id="5" name="Picture 4" descr="tchaikovsky_pas_de_deux_20110131_18141405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889868"/>
            <a:ext cx="3495391" cy="44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Tutu</a:t>
            </a:r>
            <a:endParaRPr lang="en-US" dirty="0"/>
          </a:p>
        </p:txBody>
      </p:sp>
      <p:pic>
        <p:nvPicPr>
          <p:cNvPr id="4" name="Content Placeholder 3" descr="mod_article1308289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3286148" cy="4099145"/>
          </a:xfrm>
        </p:spPr>
      </p:pic>
      <p:pic>
        <p:nvPicPr>
          <p:cNvPr id="5" name="Picture 4" descr="swan-l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000240"/>
            <a:ext cx="4143404" cy="414340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000232" y="1214422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572264" y="1214422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  <a:ea typeface="ＭＳ Ｐゴシック" charset="0"/>
                <a:cs typeface="ＭＳ Ｐゴシック" charset="0"/>
              </a:rPr>
              <a:t>Expressionisme en dans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400" dirty="0">
                <a:ea typeface="ＭＳ Ｐゴシック" charset="0"/>
                <a:cs typeface="ＭＳ Ｐゴシック" charset="0"/>
              </a:rPr>
              <a:t>Les Ballet </a:t>
            </a:r>
            <a:r>
              <a:rPr lang="nl-NL" sz="2400" dirty="0" err="1">
                <a:ea typeface="ＭＳ Ｐゴシック" charset="0"/>
                <a:cs typeface="ＭＳ Ｐゴシック" charset="0"/>
              </a:rPr>
              <a:t>Russes</a:t>
            </a:r>
            <a:r>
              <a:rPr lang="nl-NL" sz="2400" dirty="0">
                <a:ea typeface="ＭＳ Ｐゴシック" charset="0"/>
                <a:cs typeface="ＭＳ Ｐゴシック" charset="0"/>
              </a:rPr>
              <a:t> met sterdanser </a:t>
            </a:r>
            <a:r>
              <a:rPr lang="nl-NL" sz="2400" b="1" dirty="0" err="1">
                <a:ea typeface="ＭＳ Ｐゴシック" charset="0"/>
                <a:cs typeface="ＭＳ Ｐゴシック" charset="0"/>
              </a:rPr>
              <a:t>Nijinsky</a:t>
            </a:r>
            <a:endParaRPr lang="nl-NL" sz="2400" b="1" dirty="0">
              <a:ea typeface="ＭＳ Ｐゴシック" charset="0"/>
              <a:cs typeface="ＭＳ Ｐゴシック" charset="0"/>
            </a:endParaRPr>
          </a:p>
          <a:p>
            <a:r>
              <a:rPr lang="nl-NL" sz="2400" dirty="0">
                <a:ea typeface="ＭＳ Ｐゴシック" charset="0"/>
                <a:cs typeface="ＭＳ Ｐゴシック" charset="0"/>
              </a:rPr>
              <a:t>Bewegingen ontleend aan onder meer volksdansen en primitieve </a:t>
            </a:r>
            <a:r>
              <a:rPr lang="ja-JP" altLang="nl-NL" sz="2400" dirty="0">
                <a:ea typeface="ＭＳ Ｐゴシック" charset="0"/>
                <a:cs typeface="ＭＳ Ｐゴシック" charset="0"/>
              </a:rPr>
              <a:t>“</a:t>
            </a:r>
            <a:r>
              <a:rPr lang="nl-NL" sz="2400" dirty="0" err="1">
                <a:ea typeface="ＭＳ Ｐゴシック" charset="0"/>
                <a:cs typeface="ＭＳ Ｐゴシック" charset="0"/>
              </a:rPr>
              <a:t>oerdansen</a:t>
            </a:r>
            <a:r>
              <a:rPr lang="ja-JP" altLang="nl-NL" sz="2400" dirty="0">
                <a:ea typeface="ＭＳ Ｐゴシック" charset="0"/>
                <a:cs typeface="ＭＳ Ｐゴシック" charset="0"/>
              </a:rPr>
              <a:t>”</a:t>
            </a:r>
            <a:endParaRPr lang="nl-NL" sz="2400" dirty="0">
              <a:ea typeface="ＭＳ Ｐゴシック" charset="0"/>
              <a:cs typeface="ＭＳ Ｐゴシック" charset="0"/>
            </a:endParaRPr>
          </a:p>
          <a:p>
            <a:r>
              <a:rPr lang="nl-NL" sz="2400" dirty="0" smtClean="0">
                <a:ea typeface="ＭＳ Ｐゴシック" charset="0"/>
                <a:cs typeface="ＭＳ Ｐゴシック" charset="0"/>
              </a:rPr>
              <a:t>Rituele </a:t>
            </a:r>
            <a:r>
              <a:rPr lang="nl-NL" sz="2400" dirty="0" err="1" smtClean="0">
                <a:ea typeface="ＭＳ Ｐゴシック" charset="0"/>
                <a:cs typeface="ＭＳ Ｐゴシック" charset="0"/>
              </a:rPr>
              <a:t>oerdans</a:t>
            </a:r>
            <a:r>
              <a:rPr lang="nl-NL" sz="2400" dirty="0">
                <a:ea typeface="ＭＳ Ｐゴシック" charset="0"/>
                <a:cs typeface="ＭＳ Ｐゴシック" charset="0"/>
              </a:rPr>
              <a:t> </a:t>
            </a:r>
            <a:endParaRPr lang="nl-NL" sz="2400" dirty="0" smtClean="0">
              <a:ea typeface="ＭＳ Ｐゴシック" charset="0"/>
              <a:cs typeface="ＭＳ Ｐゴシック" charset="0"/>
            </a:endParaRPr>
          </a:p>
          <a:p>
            <a:r>
              <a:rPr lang="nl-NL" sz="2400" dirty="0" smtClean="0">
                <a:ea typeface="ＭＳ Ｐゴシック" charset="0"/>
                <a:cs typeface="ＭＳ Ｐゴシック" charset="0"/>
              </a:rPr>
              <a:t>Choreografie</a:t>
            </a:r>
            <a:r>
              <a:rPr lang="nl-NL" sz="2400" dirty="0">
                <a:ea typeface="ＭＳ Ｐゴシック" charset="0"/>
                <a:cs typeface="ＭＳ Ｐゴシック" charset="0"/>
              </a:rPr>
              <a:t>: zwaartekracht i.p.v. Gewichtloosheid</a:t>
            </a:r>
            <a:br>
              <a:rPr lang="nl-NL" sz="2400" dirty="0">
                <a:ea typeface="ＭＳ Ｐゴシック" charset="0"/>
                <a:cs typeface="ＭＳ Ｐゴシック" charset="0"/>
              </a:rPr>
            </a:br>
            <a:r>
              <a:rPr lang="nl-NL" sz="18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>
                <a:ea typeface="ＭＳ Ｐゴシック" charset="0"/>
                <a:cs typeface="ＭＳ Ｐゴシック" charset="0"/>
              </a:rPr>
              <a:t/>
            </a:r>
            <a:br>
              <a:rPr lang="nl-NL" sz="2400" dirty="0">
                <a:ea typeface="ＭＳ Ｐゴシック" charset="0"/>
                <a:cs typeface="ＭＳ Ｐゴシック" charset="0"/>
              </a:rPr>
            </a:br>
            <a:r>
              <a:rPr lang="nl-NL" sz="2400" u="sng" dirty="0" smtClean="0">
                <a:ea typeface="ＭＳ Ｐゴシック" charset="0"/>
                <a:cs typeface="ＭＳ Ｐゴシック" charset="0"/>
              </a:rPr>
              <a:t>Emoties</a:t>
            </a:r>
            <a:r>
              <a:rPr lang="nl-NL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>
                <a:ea typeface="ＭＳ Ｐゴシック" charset="0"/>
                <a:cs typeface="ＭＳ Ｐゴシック" charset="0"/>
              </a:rPr>
              <a:t>tot uitdrukking brengen, de wetten van het academisch ballet worden aan de kant </a:t>
            </a:r>
            <a:r>
              <a:rPr lang="nl-NL" sz="2400" dirty="0" smtClean="0">
                <a:ea typeface="ＭＳ Ｐゴシック" charset="0"/>
                <a:cs typeface="ＭＳ Ｐゴシック" charset="0"/>
              </a:rPr>
              <a:t>gezet</a:t>
            </a:r>
          </a:p>
          <a:p>
            <a:r>
              <a:rPr lang="nl-NL" sz="2400" dirty="0" smtClean="0">
                <a:ea typeface="ＭＳ Ｐゴシック" charset="0"/>
                <a:cs typeface="ＭＳ Ｐゴシック" charset="0"/>
              </a:rPr>
              <a:t>Wilde bewegingen :Lichaam schudden </a:t>
            </a:r>
            <a:r>
              <a:rPr lang="nl-NL" sz="2400" dirty="0" smtClean="0">
                <a:ea typeface="ＭＳ Ｐゴシック" charset="0"/>
                <a:cs typeface="ＭＳ Ｐゴシック" charset="0"/>
              </a:rPr>
              <a:t>– voeten </a:t>
            </a:r>
            <a:r>
              <a:rPr lang="nl-NL" sz="2400" dirty="0" smtClean="0">
                <a:ea typeface="ＭＳ Ｐゴシック" charset="0"/>
                <a:cs typeface="ＭＳ Ｐゴシック" charset="0"/>
              </a:rPr>
              <a:t>stampen – woest – andere kostuums</a:t>
            </a:r>
          </a:p>
          <a:p>
            <a:r>
              <a:rPr lang="nl-NL" sz="2400" dirty="0" smtClean="0">
                <a:ea typeface="ＭＳ Ｐゴシック" charset="0"/>
                <a:cs typeface="ＭＳ Ｐゴシック" charset="0"/>
              </a:rPr>
              <a:t>Ontstaan </a:t>
            </a:r>
            <a:r>
              <a:rPr lang="nl-NL" sz="2400" dirty="0">
                <a:ea typeface="ＭＳ Ｐゴシック" charset="0"/>
                <a:cs typeface="ＭＳ Ｐゴシック" charset="0"/>
              </a:rPr>
              <a:t>Moderne dans</a:t>
            </a:r>
          </a:p>
          <a:p>
            <a:r>
              <a:rPr lang="pl-PL" sz="2000" dirty="0">
                <a:hlinkClick r:id="rId2"/>
              </a:rPr>
              <a:t>http://www.youtube.com/watch?v=C_7ndqgwxcM&amp;list=</a:t>
            </a:r>
            <a:r>
              <a:rPr lang="pl-PL" sz="2000" dirty="0" smtClean="0">
                <a:hlinkClick r:id="rId2"/>
              </a:rPr>
              <a:t>PL5584E42226629311</a:t>
            </a:r>
            <a:endParaRPr lang="pl-PL" sz="2000" dirty="0" smtClean="0"/>
          </a:p>
          <a:p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719" y="4918826"/>
            <a:ext cx="2648281" cy="19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Breken met tradities, zoeken naar nieuwe 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 smtClean="0"/>
              <a:t>Niet meer “zweven”, met zwaartekracht mee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G</a:t>
            </a:r>
            <a:r>
              <a:rPr lang="nl-NL" sz="2000" dirty="0" smtClean="0"/>
              <a:t>een vaste reeksen meer van bewegingen, meer beweging vanuit individu -hoekig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Alledaagse bewegingen zoals lopen en rennen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Nadruk op expressie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Niet alleen maar amusement, nadenk over lastige thema’s zoals oorlog</a:t>
            </a:r>
          </a:p>
          <a:p>
            <a:pPr marL="0" indent="0">
              <a:buNone/>
            </a:pPr>
            <a:r>
              <a:rPr lang="nl-NL" sz="2000" dirty="0" smtClean="0"/>
              <a:t>Dans hoefde niet perse mooi te zijn, mocht ook iets pijnlijks laten zien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Maker en vertolker vaak dezelfde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832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Schandaal!!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Le </a:t>
            </a:r>
            <a:r>
              <a:rPr lang="nl-NL" sz="2000" dirty="0" err="1" smtClean="0"/>
              <a:t>Sacre</a:t>
            </a:r>
            <a:r>
              <a:rPr lang="nl-NL" sz="2000" dirty="0" smtClean="0"/>
              <a:t> du </a:t>
            </a:r>
            <a:r>
              <a:rPr lang="nl-NL" sz="2000" dirty="0" err="1" smtClean="0"/>
              <a:t>Printemps</a:t>
            </a:r>
            <a:r>
              <a:rPr lang="nl-NL" sz="2000" dirty="0" smtClean="0"/>
              <a:t> (1913) in Parijs</a:t>
            </a:r>
          </a:p>
          <a:p>
            <a:r>
              <a:rPr lang="nl-NL" sz="2000" dirty="0" smtClean="0"/>
              <a:t>Muziek: </a:t>
            </a:r>
            <a:r>
              <a:rPr lang="nl-NL" sz="2000" dirty="0" err="1" smtClean="0"/>
              <a:t>strawinsky</a:t>
            </a:r>
            <a:r>
              <a:rPr lang="nl-NL" sz="2000" dirty="0" smtClean="0"/>
              <a:t> en balletgezelschap Les Ballet </a:t>
            </a:r>
            <a:r>
              <a:rPr lang="nl-NL" sz="2000" dirty="0" err="1" smtClean="0"/>
              <a:t>Russes</a:t>
            </a:r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/>
              <a:t>Het ballet geeft een </a:t>
            </a:r>
            <a:r>
              <a:rPr lang="nl-NL" sz="2000" dirty="0">
                <a:hlinkClick r:id="rId2" tooltip="Prehistorie"/>
              </a:rPr>
              <a:t>prehistorische</a:t>
            </a:r>
            <a:r>
              <a:rPr lang="nl-NL" sz="2000" dirty="0"/>
              <a:t> wereld weer. Een jonge maagd is uitverkoren om zich letterlijk dood te dansen, als offer aan de </a:t>
            </a:r>
            <a:r>
              <a:rPr lang="nl-NL" sz="2000" dirty="0">
                <a:hlinkClick r:id="rId3" tooltip="Zonnegod"/>
              </a:rPr>
              <a:t>zonnegod</a:t>
            </a:r>
            <a:r>
              <a:rPr lang="nl-NL" sz="2000" dirty="0"/>
              <a:t>.</a:t>
            </a:r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Volgende dag in de krant:</a:t>
            </a:r>
          </a:p>
          <a:p>
            <a:r>
              <a:rPr lang="nl-NL" sz="2000" dirty="0" smtClean="0"/>
              <a:t>"</a:t>
            </a:r>
            <a:r>
              <a:rPr lang="nl-NL" sz="2000" dirty="0"/>
              <a:t>Ce </a:t>
            </a:r>
            <a:r>
              <a:rPr lang="nl-NL" sz="2000" dirty="0" err="1"/>
              <a:t>n'est</a:t>
            </a:r>
            <a:r>
              <a:rPr lang="nl-NL" sz="2000" dirty="0"/>
              <a:t> pas </a:t>
            </a:r>
            <a:r>
              <a:rPr lang="nl-NL" sz="2000" dirty="0" err="1"/>
              <a:t>le</a:t>
            </a:r>
            <a:r>
              <a:rPr lang="nl-NL" sz="2000" dirty="0"/>
              <a:t> </a:t>
            </a:r>
            <a:r>
              <a:rPr lang="nl-NL" sz="2000" dirty="0" err="1"/>
              <a:t>sacre</a:t>
            </a:r>
            <a:r>
              <a:rPr lang="nl-NL" sz="2000" dirty="0"/>
              <a:t> du </a:t>
            </a:r>
            <a:r>
              <a:rPr lang="nl-NL" sz="2000" dirty="0" err="1"/>
              <a:t>printemps</a:t>
            </a:r>
            <a:r>
              <a:rPr lang="nl-NL" sz="2000" dirty="0"/>
              <a:t>, mais </a:t>
            </a:r>
            <a:r>
              <a:rPr lang="nl-NL" sz="2000" dirty="0" err="1"/>
              <a:t>le</a:t>
            </a:r>
            <a:r>
              <a:rPr lang="nl-NL" sz="2000" dirty="0"/>
              <a:t> massacre du </a:t>
            </a:r>
            <a:r>
              <a:rPr lang="nl-NL" sz="2000" dirty="0" err="1"/>
              <a:t>tympan</a:t>
            </a:r>
            <a:r>
              <a:rPr lang="nl-NL" sz="2000" dirty="0"/>
              <a:t>" (Het is niet het lenteoffer, maar de slachting van het trommelvlies)</a:t>
            </a:r>
          </a:p>
        </p:txBody>
      </p:sp>
    </p:spTree>
    <p:extLst>
      <p:ext uri="{BB962C8B-B14F-4D97-AF65-F5344CB8AC3E}">
        <p14:creationId xmlns:p14="http://schemas.microsoft.com/office/powerpoint/2010/main" val="19423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388</TotalTime>
  <Words>284</Words>
  <Application>Microsoft Macintosh PowerPoint</Application>
  <PresentationFormat>Diavoorstelling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Calibri</vt:lpstr>
      <vt:lpstr>Comic Sans MS</vt:lpstr>
      <vt:lpstr>ＭＳ Ｐゴシック</vt:lpstr>
      <vt:lpstr>Tahoma</vt:lpstr>
      <vt:lpstr>Wingdings</vt:lpstr>
      <vt:lpstr>Arial</vt:lpstr>
      <vt:lpstr> Zwart </vt:lpstr>
      <vt:lpstr>Ontstaan Moderne Dans</vt:lpstr>
      <vt:lpstr>Eerst klassiek ballet</vt:lpstr>
      <vt:lpstr>Pointes (Spitzen)</vt:lpstr>
      <vt:lpstr>Zweefsprongen en liften</vt:lpstr>
      <vt:lpstr>Pas de deux  Man en vrouw dansen samen</vt:lpstr>
      <vt:lpstr>Tutu</vt:lpstr>
      <vt:lpstr>Expressionisme en dans</vt:lpstr>
      <vt:lpstr>Breken met tradities, zoeken naar nieuwe vormen</vt:lpstr>
      <vt:lpstr>Schandaal!!</vt:lpstr>
      <vt:lpstr>         Le Sacre de Printemps (1913) van Strawinsky (componist)  *Muziek: ingewikkeld, uitbarsting klanken en ritmische structuren *Instrumentencombinaties die opvallen *Ritme is belangrijker dan melodie: vernieuwend! * Première: GROOT SCHANDAAL  dirigent legt vanwege onrust in de zaal orkest stil  http://www.youtube.com/watch?v=p3ArnGRJlt4&amp;feature=watch_response</vt:lpstr>
      <vt:lpstr>PowerPoint-presentatie</vt:lpstr>
      <vt:lpstr>DANS van de SACRE rituele oerdans</vt:lpstr>
      <vt:lpstr>Moderne dans</vt:lpstr>
      <vt:lpstr>Henri Matisse – La Danse (1909)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 20e eeuw</dc:title>
  <dc:creator>ATC</dc:creator>
  <cp:lastModifiedBy>Microsoft Office-gebruiker</cp:lastModifiedBy>
  <cp:revision>132</cp:revision>
  <dcterms:created xsi:type="dcterms:W3CDTF">2013-05-05T16:36:39Z</dcterms:created>
  <dcterms:modified xsi:type="dcterms:W3CDTF">2018-02-08T09:45:32Z</dcterms:modified>
</cp:coreProperties>
</file>